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1" r:id="rId1"/>
  </p:sldMasterIdLst>
  <p:sldIdLst>
    <p:sldId id="256" r:id="rId2"/>
    <p:sldId id="263" r:id="rId3"/>
    <p:sldId id="264" r:id="rId4"/>
    <p:sldId id="266" r:id="rId5"/>
    <p:sldId id="267" r:id="rId6"/>
    <p:sldId id="268" r:id="rId7"/>
    <p:sldId id="257" r:id="rId8"/>
    <p:sldId id="258" r:id="rId9"/>
    <p:sldId id="259" r:id="rId10"/>
    <p:sldId id="260" r:id="rId11"/>
    <p:sldId id="261" r:id="rId12"/>
    <p:sldId id="262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29" autoAdjust="0"/>
    <p:restoredTop sz="94660"/>
  </p:normalViewPr>
  <p:slideViewPr>
    <p:cSldViewPr snapToGrid="0">
      <p:cViewPr varScale="1">
        <p:scale>
          <a:sx n="75" d="100"/>
          <a:sy n="75" d="100"/>
        </p:scale>
        <p:origin x="2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14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217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8363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99007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6407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7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7056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923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445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736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034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421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156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7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5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678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049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575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0701D-ED66-F804-D742-138A9FFEB3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1" y="441188"/>
            <a:ext cx="9408160" cy="3160849"/>
          </a:xfrm>
        </p:spPr>
        <p:txBody>
          <a:bodyPr>
            <a:norm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Clause Ease -AI Based Contract Language Simplifier</a:t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EB693D-6078-B64F-23E3-4AF0B36E1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5120" y="3602037"/>
            <a:ext cx="11460480" cy="2133599"/>
          </a:xfrm>
        </p:spPr>
        <p:txBody>
          <a:bodyPr>
            <a:normAutofit fontScale="85000" lnSpcReduction="20000"/>
          </a:bodyPr>
          <a:lstStyle/>
          <a:p>
            <a:r>
              <a:rPr lang="en-IN" sz="2200" b="1" dirty="0"/>
              <a:t>                                                                                                                       </a:t>
            </a:r>
            <a:r>
              <a:rPr lang="en-IN" sz="2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Presented By -  Group-5</a:t>
            </a:r>
          </a:p>
          <a:p>
            <a:r>
              <a:rPr lang="en-IN" sz="2200" dirty="0"/>
              <a:t>                                                                                                                            </a:t>
            </a:r>
            <a:r>
              <a:rPr lang="en-IN" sz="2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Y.Bhavya</a:t>
            </a:r>
            <a:r>
              <a:rPr lang="en-IN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Sri</a:t>
            </a:r>
          </a:p>
          <a:p>
            <a:r>
              <a:rPr lang="en-IN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                                                                        </a:t>
            </a:r>
            <a:r>
              <a:rPr lang="en-IN" sz="2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M.Subrajit</a:t>
            </a:r>
            <a:endParaRPr lang="en-IN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MENTOR: KALAIVANI A                                                                                               </a:t>
            </a:r>
            <a:r>
              <a:rPr lang="en-IN" sz="2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B.Yasokeerthi</a:t>
            </a:r>
            <a:endParaRPr lang="en-IN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800" b="1" dirty="0">
                <a:effectLst/>
              </a:rPr>
              <a:t>Infosys </a:t>
            </a:r>
            <a:r>
              <a:rPr lang="en-IN" sz="2800" b="1" dirty="0" err="1">
                <a:effectLst/>
              </a:rPr>
              <a:t>SpringBoard</a:t>
            </a:r>
            <a:r>
              <a:rPr lang="en-IN" sz="2800" b="1" dirty="0">
                <a:effectLst/>
              </a:rPr>
              <a:t> Virtual Internship 6.0</a:t>
            </a:r>
          </a:p>
          <a:p>
            <a:endParaRPr lang="en-IN" dirty="0">
              <a:effectLst/>
            </a:endParaRPr>
          </a:p>
          <a:p>
            <a:endParaRPr lang="en-IN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613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4698958-558F-4D1D-A7B4-4B53DC3F4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87055"/>
            <a:ext cx="6096002" cy="34253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16A51B-76AF-4806-B2B8-9A1DDE6E8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-187055"/>
            <a:ext cx="6096002" cy="34253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105806-5FC8-461A-A8F1-28BD588EE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0464" y="3432627"/>
            <a:ext cx="6091536" cy="34253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EDA9442-9450-48CC-BCDC-7C9F77FF88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3" y="3238318"/>
            <a:ext cx="6096001" cy="342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609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79A9E8-3540-4E87-9DC8-FDC0651391F2}"/>
              </a:ext>
            </a:extLst>
          </p:cNvPr>
          <p:cNvSpPr txBox="1"/>
          <p:nvPr/>
        </p:nvSpPr>
        <p:spPr>
          <a:xfrm>
            <a:off x="122830" y="191069"/>
            <a:ext cx="11928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Admin Dashboard</a:t>
            </a:r>
          </a:p>
          <a:p>
            <a:endParaRPr lang="en-IN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76CC49-8CBF-4583-AE1D-F6A56CF9C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13" y="1026274"/>
            <a:ext cx="10031104" cy="564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92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B0F56F-0911-450F-ADB8-20C3AACAD527}"/>
              </a:ext>
            </a:extLst>
          </p:cNvPr>
          <p:cNvSpPr txBox="1"/>
          <p:nvPr/>
        </p:nvSpPr>
        <p:spPr>
          <a:xfrm>
            <a:off x="0" y="13460"/>
            <a:ext cx="121920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WORKFLOW DIAGRAM CLAUSE EASE AI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23EB42-A05C-4569-832F-EB535BAD3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050" y="1009933"/>
            <a:ext cx="7383440" cy="571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827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DF3E3-195A-06B8-66BD-9C27397E8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Functional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EB4DB-8B9D-2219-2792-93B7203D9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462" y="1825130"/>
            <a:ext cx="10353762" cy="3695136"/>
          </a:xfrm>
        </p:spPr>
        <p:txBody>
          <a:bodyPr>
            <a:noAutofit/>
          </a:bodyPr>
          <a:lstStyle/>
          <a:p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ClauseEase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 automatically simplifies complex legal and policy text using Transformer models (FLAN-T5, BART).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Implements text preprocessing (cleaning, tokenization, POS tagging) using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spaCy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NLTK.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Calculates readability metrics such as Flesch-Kincaid, Gunning Fog, and SMOG via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textstat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Built on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with secure login/registration, real-time visualization, and side-by-side comparison of original vs simplified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text.Supports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PDF, DOCX, and TXT input formats through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PyMuPDF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python-docx.</a:t>
            </a:r>
          </a:p>
        </p:txBody>
      </p:sp>
    </p:spTree>
    <p:extLst>
      <p:ext uri="{BB962C8B-B14F-4D97-AF65-F5344CB8AC3E}">
        <p14:creationId xmlns:p14="http://schemas.microsoft.com/office/powerpoint/2010/main" val="350990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E3CAD-A6E1-8117-081C-21B02AD35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Interface and Usability Outcomes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253E2-7EBD-87C6-BF4D-A125012A2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Modern animated interface using custom CSS for gradients and glowing effects.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Sidebar controls for simplification level (Basic → Advanced), summarization toggle, and glossary highlighting.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Readability metric cards display word count, readability scores, and simplification results.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Improved user experience through a clean layout and smooth navigation.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929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72626-4039-C2A2-19DB-0B985CBC0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Admin and System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23414-505B-CFF3-A3D8-50A905325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Integrated logging system records timestamp, user, model used, and text snippets for each simplification.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Enables admin monitoring and performance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review.Secure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multi-user sessions implemented via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st.session_state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Docker-ready and deployable on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Cloud or Hugging Face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Spaces.Ensures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data privacy and controlled access for all users.</a:t>
            </a:r>
          </a:p>
        </p:txBody>
      </p:sp>
    </p:spTree>
    <p:extLst>
      <p:ext uri="{BB962C8B-B14F-4D97-AF65-F5344CB8AC3E}">
        <p14:creationId xmlns:p14="http://schemas.microsoft.com/office/powerpoint/2010/main" val="1394324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14D1-5866-C7C0-5D97-699DE703DD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3261" y="143933"/>
            <a:ext cx="9430139" cy="1143000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Real-World Impact Accessibility: 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08F68F-76E2-C446-CE66-8D2D2BD668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1686" y="1980422"/>
            <a:ext cx="9361714" cy="2897155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Makes legal and academic language understandable to non-experts.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Transparency: Reduces confusion and improves clarity in contracts and policies.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Efficiency: Saves time by automating manual simplification tasks.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Education: Helps students and researchers grasp dense technical texts.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Value: Encourages fair and clear communication in legal and government contexts.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19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C529E-43E1-59B9-067A-3FE11237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EA9D2-3539-C863-EC6B-D68C6E978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1935921"/>
            <a:ext cx="10353762" cy="3695136"/>
          </a:xfrm>
        </p:spPr>
        <p:txBody>
          <a:bodyPr>
            <a:noAutofit/>
          </a:bodyPr>
          <a:lstStyle/>
          <a:p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ClauseEase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 shows how AI and NLP can convert technical legal content into plain English.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Achieved complete automation from upload → preprocessing → simplification → readability evaluation.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Strengthens communication between experts and the public, reducing misinterpretation.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strong example of AI for social good — combining technology, usability, and accessibility.</a:t>
            </a:r>
          </a:p>
        </p:txBody>
      </p:sp>
    </p:spTree>
    <p:extLst>
      <p:ext uri="{BB962C8B-B14F-4D97-AF65-F5344CB8AC3E}">
        <p14:creationId xmlns:p14="http://schemas.microsoft.com/office/powerpoint/2010/main" val="902865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6637D-BEBC-0FE5-FB89-9307AA5C3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880099" cy="5181600"/>
          </a:xfrm>
        </p:spPr>
        <p:txBody>
          <a:bodyPr>
            <a:normAutofit/>
          </a:bodyPr>
          <a:lstStyle/>
          <a:p>
            <a:r>
              <a:rPr lang="en-US" sz="7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</a:t>
            </a:r>
            <a:endParaRPr lang="en-IN" sz="7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6A663-B6C0-34E7-56A2-DEC638C9C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3429000"/>
            <a:ext cx="2379911" cy="2362200"/>
          </a:xfrm>
        </p:spPr>
        <p:txBody>
          <a:bodyPr/>
          <a:lstStyle/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0863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84104-AC0D-CB95-5056-30836F7EC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061" y="290812"/>
            <a:ext cx="10353761" cy="1326321"/>
          </a:xfrm>
        </p:spPr>
        <p:txBody>
          <a:bodyPr>
            <a:norm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EBA7AD0-1732-2CC2-351A-2F7F627E815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9934" y="1880234"/>
            <a:ext cx="699903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Legal contracts are often written in complex and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technical language, making them hard to understand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non-experts.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Our project,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ClauseEase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uses Artificial Intelligence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to simplify these documents automatically.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It converts difficult legal text into clear, plain English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while keeping the original meaning intact.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goal is to make legal information accessible and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understandable for everyone — not just lawyers.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F4F4A6-7F6F-92A6-DC0D-6A1E95FB37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8333" y="1811867"/>
            <a:ext cx="4461932" cy="342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4764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1C55D-600D-4D7E-3A15-FC5190765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681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ClauseEase</a:t>
            </a: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 – Simplifying Legal Language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D963ABF-83F5-854C-2C39-EA98410575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2733" y="1344916"/>
            <a:ext cx="11253017" cy="5027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Challenge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Legal documents are filled with long, complex sentences and jargon.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People often struggle to understand what they’re agreeing to.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Misinterpretation can lead to costly mistakes or legal disputes.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Solution – </a:t>
            </a:r>
            <a:r>
              <a:rPr lang="en-US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ClauseEase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AI-Powered Simplification: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Analyzes and simplifies complex legal text instantly.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Insights: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Highlights key clauses, obligations, and potential risks.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Plain-Language Output: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Converts legal jargon into simple, easy-to-read summaries.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Seamless Integration: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Works with PDFs, Word files, and email attachments.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59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B02DB-338C-9A08-A348-B56496547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65252"/>
            <a:ext cx="10353761" cy="1326321"/>
          </a:xfrm>
        </p:spPr>
        <p:txBody>
          <a:bodyPr>
            <a:norm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Features</a:t>
            </a:r>
            <a:br>
              <a:rPr lang="en-IN" b="1" dirty="0"/>
            </a:b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F60A6DE-E14C-3B29-BDE7-DF6E9BFD994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8853" y="847407"/>
            <a:ext cx="1131476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 Upload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Supports PDF, DOCX, and text files.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AI-Powered Simplification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Uses NLP models to rewrite complex legal clauses.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Readability Scoring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Displays readability metrics using tools like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textstat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Clause Highlighting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Highlights difficult legal terms and provides easy definitions.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Download Simplified Version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Users can download the simplified version for reference.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User-Friendly Interface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Built using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an interactive and intuitive experience.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4AEE4D-E551-7389-2C58-498D5431C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3499070"/>
            <a:ext cx="9491133" cy="297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383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3D3B6-E5B6-8B0C-B905-7E099F17F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158110"/>
            <a:ext cx="9603275" cy="1049235"/>
          </a:xfrm>
        </p:spPr>
        <p:txBody>
          <a:bodyPr>
            <a:normAutofit/>
          </a:bodyPr>
          <a:lstStyle/>
          <a:p>
            <a:r>
              <a:rPr lang="en-IN" sz="4000" b="1" dirty="0">
                <a:latin typeface="Callibri"/>
              </a:rPr>
              <a:t>Modules to be Implemented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39AD1-060C-2522-F5B9-6663A1C3C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346" y="1107441"/>
            <a:ext cx="8661400" cy="414528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Document Ingestion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Upload PDF/DOCX/TXT files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Extract and clean raw text (using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PyMuPDF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python-docx)</a:t>
            </a:r>
          </a:p>
          <a:p>
            <a:pPr marL="0" indent="0" algn="just">
              <a:buNone/>
            </a:pP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Text Preprocessing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Tokenization, lemmatization, stop-word removal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Normalize text for NLP analysis</a:t>
            </a:r>
          </a:p>
          <a:p>
            <a:pPr marL="0" indent="0" algn="just">
              <a:buNone/>
            </a:pP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Legal Clause Detection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Identify and segment legal clauses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Classify clauses (e.g., Confidentiality, Liability, Termination)</a:t>
            </a:r>
          </a:p>
          <a:p>
            <a:pPr marL="0" indent="0" algn="just">
              <a:buNone/>
            </a:pP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839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1B1AB-5921-7429-99F9-E65011FD2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9268"/>
            <a:ext cx="10515600" cy="49958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Legal Term Recognition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Detect legal jargon and complex terms (via NER)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Map to simplified meanings or glossary</a:t>
            </a:r>
          </a:p>
          <a:p>
            <a:pPr marL="0" indent="0" algn="just">
              <a:buNone/>
            </a:pP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Language Simplification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AI-based rephrasing using transformer models (T5/BART)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Simplify while preserving meaning and context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Measure readability (Flesch, Gunning Fog Index)</a:t>
            </a:r>
          </a:p>
          <a:p>
            <a:pPr marL="0" indent="0" algn="just">
              <a:buNone/>
            </a:pP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6. Contextual Linking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Maintain link between original and simplified clauses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Ensure logical consistency and smooth readability</a:t>
            </a:r>
          </a:p>
          <a:p>
            <a:pPr lvl="1" algn="just"/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Display both versions side-by-side in the UI</a:t>
            </a:r>
          </a:p>
          <a:p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761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D2EBF3-4D6F-4323-A62A-B7967B8DCE75}"/>
              </a:ext>
            </a:extLst>
          </p:cNvPr>
          <p:cNvSpPr txBox="1"/>
          <p:nvPr/>
        </p:nvSpPr>
        <p:spPr>
          <a:xfrm>
            <a:off x="315238" y="225469"/>
            <a:ext cx="1156152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Technology Stack Overview</a:t>
            </a:r>
          </a:p>
          <a:p>
            <a:endParaRPr lang="en-IN" dirty="0"/>
          </a:p>
          <a:p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C189A7E-B20A-424A-A84C-424E53BAFD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1089280"/>
              </p:ext>
            </p:extLst>
          </p:nvPr>
        </p:nvGraphicFramePr>
        <p:xfrm>
          <a:off x="1225881" y="1257023"/>
          <a:ext cx="9000646" cy="479304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249155">
                  <a:extLst>
                    <a:ext uri="{9D8B030D-6E8A-4147-A177-3AD203B41FA5}">
                      <a16:colId xmlns:a16="http://schemas.microsoft.com/office/drawing/2014/main" val="630993904"/>
                    </a:ext>
                  </a:extLst>
                </a:gridCol>
                <a:gridCol w="4751491">
                  <a:extLst>
                    <a:ext uri="{9D8B030D-6E8A-4147-A177-3AD203B41FA5}">
                      <a16:colId xmlns:a16="http://schemas.microsoft.com/office/drawing/2014/main" val="1122933407"/>
                    </a:ext>
                  </a:extLst>
                </a:gridCol>
              </a:tblGrid>
              <a:tr h="812721">
                <a:tc>
                  <a:txBody>
                    <a:bodyPr/>
                    <a:lstStyle/>
                    <a:p>
                      <a:pPr algn="ctr"/>
                      <a:r>
                        <a:rPr lang="en-IN" sz="3200" dirty="0"/>
                        <a:t>CATEGORY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3200" dirty="0"/>
                        <a:t>TOOLS / LIBRARIES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605031"/>
                  </a:ext>
                </a:extLst>
              </a:tr>
              <a:tr h="45079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Frontend UI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Streamlit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942232"/>
                  </a:ext>
                </a:extLst>
              </a:tr>
              <a:tr h="45079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NLP Processing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spaCy</a:t>
                      </a:r>
                      <a:r>
                        <a:rPr lang="en-IN" dirty="0"/>
                        <a:t>, NLTK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436523"/>
                  </a:ext>
                </a:extLst>
              </a:tr>
              <a:tr h="64366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Readability 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textstat</a:t>
                      </a:r>
                      <a:r>
                        <a:rPr lang="en-IN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845091"/>
                  </a:ext>
                </a:extLst>
              </a:tr>
              <a:tr h="45079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AI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Hugging Face Transformers (T5, BART)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000571"/>
                  </a:ext>
                </a:extLst>
              </a:tr>
              <a:tr h="45079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PDF 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err="1"/>
                        <a:t>PyMuPDF</a:t>
                      </a:r>
                      <a:r>
                        <a:rPr lang="en-IN" dirty="0"/>
                        <a:t> (</a:t>
                      </a:r>
                      <a:r>
                        <a:rPr lang="en-IN" dirty="0" err="1"/>
                        <a:t>fitz</a:t>
                      </a:r>
                      <a:r>
                        <a:rPr lang="en-I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950319"/>
                  </a:ext>
                </a:extLst>
              </a:tr>
              <a:tr h="631907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Data Storage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JSON files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401812"/>
                  </a:ext>
                </a:extLst>
              </a:tr>
              <a:tr h="45079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Backend Language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Python 3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47994"/>
                  </a:ext>
                </a:extLst>
              </a:tr>
              <a:tr h="45079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Styling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Custom CSS &amp; HTML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7423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0175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2DFD04-3FD3-43B2-848A-65AA80A143F6}"/>
              </a:ext>
            </a:extLst>
          </p:cNvPr>
          <p:cNvSpPr txBox="1"/>
          <p:nvPr/>
        </p:nvSpPr>
        <p:spPr>
          <a:xfrm>
            <a:off x="275573" y="275573"/>
            <a:ext cx="11736887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Main Functional Modules</a:t>
            </a:r>
          </a:p>
          <a:p>
            <a:endParaRPr lang="en-IN" sz="4000" dirty="0"/>
          </a:p>
          <a:p>
            <a:r>
              <a:rPr lang="en-IN" sz="2000" dirty="0"/>
              <a:t>					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⇨ Login &amp; Registration System</a:t>
            </a:r>
          </a:p>
          <a:p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⇨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Global Styling and Animated Background </a:t>
            </a:r>
          </a:p>
          <a:p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⇨Text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Preprocessing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Functions </a:t>
            </a:r>
          </a:p>
          <a:p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⇨Readability Analysis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⇨Hugging Face Model Integration</a:t>
            </a:r>
          </a:p>
          <a:p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⇨Glossary Highlighting</a:t>
            </a:r>
          </a:p>
          <a:p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⇨Logging System for Admin Review</a:t>
            </a:r>
          </a:p>
        </p:txBody>
      </p:sp>
    </p:spTree>
    <p:extLst>
      <p:ext uri="{BB962C8B-B14F-4D97-AF65-F5344CB8AC3E}">
        <p14:creationId xmlns:p14="http://schemas.microsoft.com/office/powerpoint/2010/main" val="4051332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45628-8B3C-4BF2-941F-B6A468B8EA89}"/>
              </a:ext>
            </a:extLst>
          </p:cNvPr>
          <p:cNvSpPr txBox="1"/>
          <p:nvPr/>
        </p:nvSpPr>
        <p:spPr>
          <a:xfrm>
            <a:off x="300625" y="338203"/>
            <a:ext cx="11711835" cy="6388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2189C-54A7-46C7-BAC2-551BEC4368CC}"/>
              </a:ext>
            </a:extLst>
          </p:cNvPr>
          <p:cNvSpPr txBox="1"/>
          <p:nvPr/>
        </p:nvSpPr>
        <p:spPr>
          <a:xfrm>
            <a:off x="99164" y="0"/>
            <a:ext cx="11711835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Main Dashboard Layout</a:t>
            </a:r>
          </a:p>
          <a:p>
            <a:endParaRPr lang="en-IN" sz="4000" dirty="0"/>
          </a:p>
          <a:p>
            <a:r>
              <a:rPr lang="en-IN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Sidebar contains settings and options:</a:t>
            </a:r>
            <a:r>
              <a:rPr lang="en-IN" sz="2800" dirty="0"/>
              <a:t> </a:t>
            </a:r>
          </a:p>
          <a:p>
            <a:r>
              <a:rPr lang="en-IN" sz="2000" dirty="0"/>
              <a:t>					o 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Lowercasing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POS/Token display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Simplification Level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Summarization toggle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Glossary highlighting </a:t>
            </a:r>
          </a:p>
          <a:p>
            <a:r>
              <a:rPr lang="en-IN" sz="2000" dirty="0"/>
              <a:t>• </a:t>
            </a:r>
            <a:r>
              <a:rPr lang="en-IN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Main area contains: </a:t>
            </a:r>
          </a:p>
          <a:p>
            <a:r>
              <a:rPr lang="en-IN" sz="2000" dirty="0"/>
              <a:t>					o 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 input or PDF uploader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Readability metrics (cards)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Basic text statistics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Optional sentence/token/POS tables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Summary section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Simplified text (side-by-side view) </a:t>
            </a:r>
          </a:p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		o Download buttons for results</a:t>
            </a:r>
          </a:p>
          <a:p>
            <a:r>
              <a:rPr lang="en-IN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081444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642</TotalTime>
  <Words>1016</Words>
  <Application>Microsoft Office PowerPoint</Application>
  <PresentationFormat>Widescreen</PresentationFormat>
  <Paragraphs>133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Bookman Old Style</vt:lpstr>
      <vt:lpstr>Calibri</vt:lpstr>
      <vt:lpstr>Callibri</vt:lpstr>
      <vt:lpstr>Rockwell</vt:lpstr>
      <vt:lpstr>Damask</vt:lpstr>
      <vt:lpstr>Clause Ease -AI Based Contract Language Simplifier </vt:lpstr>
      <vt:lpstr>Introduction</vt:lpstr>
      <vt:lpstr>ClauseEase AI – Simplifying Legal Language</vt:lpstr>
      <vt:lpstr>Key Features </vt:lpstr>
      <vt:lpstr>Modules to be Implemented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Functional Outcomes</vt:lpstr>
      <vt:lpstr>Interface and Usability Outcomes</vt:lpstr>
      <vt:lpstr>Admin and System Performance</vt:lpstr>
      <vt:lpstr> Real-World Impact Accessibility: 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Subrajit Muduli</dc:creator>
  <cp:lastModifiedBy>Ramya Yenugula</cp:lastModifiedBy>
  <cp:revision>17</cp:revision>
  <dcterms:created xsi:type="dcterms:W3CDTF">2025-10-31T02:59:02Z</dcterms:created>
  <dcterms:modified xsi:type="dcterms:W3CDTF">2025-11-19T14:59:33Z</dcterms:modified>
</cp:coreProperties>
</file>

<file path=docProps/thumbnail.jpeg>
</file>